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6" r:id="rId2"/>
    <p:sldId id="257" r:id="rId3"/>
    <p:sldId id="258" r:id="rId4"/>
    <p:sldId id="261" r:id="rId5"/>
    <p:sldId id="259" r:id="rId6"/>
    <p:sldId id="265" r:id="rId7"/>
    <p:sldId id="262" r:id="rId8"/>
    <p:sldId id="263" r:id="rId9"/>
    <p:sldId id="264" r:id="rId10"/>
    <p:sldId id="269" r:id="rId11"/>
    <p:sldId id="332" r:id="rId12"/>
    <p:sldId id="266" r:id="rId13"/>
    <p:sldId id="267" r:id="rId14"/>
    <p:sldId id="268" r:id="rId15"/>
    <p:sldId id="365" r:id="rId16"/>
    <p:sldId id="366" r:id="rId17"/>
    <p:sldId id="367" r:id="rId18"/>
    <p:sldId id="368" r:id="rId19"/>
    <p:sldId id="369" r:id="rId20"/>
    <p:sldId id="370" r:id="rId21"/>
    <p:sldId id="375" r:id="rId22"/>
    <p:sldId id="371" r:id="rId23"/>
    <p:sldId id="372" r:id="rId24"/>
    <p:sldId id="373" r:id="rId25"/>
    <p:sldId id="374" r:id="rId26"/>
    <p:sldId id="376" r:id="rId27"/>
    <p:sldId id="364" r:id="rId28"/>
    <p:sldId id="335" r:id="rId29"/>
    <p:sldId id="336" r:id="rId30"/>
    <p:sldId id="337" r:id="rId31"/>
    <p:sldId id="338" r:id="rId32"/>
    <p:sldId id="339" r:id="rId33"/>
    <p:sldId id="377" r:id="rId34"/>
    <p:sldId id="272" r:id="rId35"/>
    <p:sldId id="273" r:id="rId36"/>
    <p:sldId id="274" r:id="rId37"/>
    <p:sldId id="277" r:id="rId38"/>
    <p:sldId id="278" r:id="rId39"/>
    <p:sldId id="279" r:id="rId40"/>
    <p:sldId id="280" r:id="rId41"/>
    <p:sldId id="284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90" r:id="rId53"/>
    <p:sldId id="391" r:id="rId54"/>
    <p:sldId id="392" r:id="rId55"/>
    <p:sldId id="393" r:id="rId56"/>
    <p:sldId id="394" r:id="rId57"/>
    <p:sldId id="395" r:id="rId58"/>
    <p:sldId id="378" r:id="rId59"/>
    <p:sldId id="305" r:id="rId60"/>
    <p:sldId id="306" r:id="rId61"/>
    <p:sldId id="307" r:id="rId62"/>
    <p:sldId id="308" r:id="rId63"/>
    <p:sldId id="309" r:id="rId64"/>
    <p:sldId id="328" r:id="rId65"/>
    <p:sldId id="329" r:id="rId66"/>
    <p:sldId id="330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4624" autoAdjust="0"/>
  </p:normalViewPr>
  <p:slideViewPr>
    <p:cSldViewPr>
      <p:cViewPr varScale="1">
        <p:scale>
          <a:sx n="84" d="100"/>
          <a:sy n="84" d="100"/>
        </p:scale>
        <p:origin x="119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553B5-5791-4EFB-8AE6-427692F78BAC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45D6-343E-496B-852F-83426CC65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5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B45D6-343E-496B-852F-83426CC659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0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5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598B9E-CEA8-402B-BB8D-8353E98B3676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13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B3A199-B1F8-47C5-98D1-6889EA16FA6D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68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072413-BBEE-434E-82F1-A2559CB29617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48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078924-123B-4BAF-ACB3-AB23A81958AE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82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443A878-6CB5-4659-8AB9-2A52DE50607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41C6EB-AA38-4EBC-8238-F9994349191F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29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1AA83C-98F8-4042-B170-654924FB22B5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7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91" y="4344025"/>
            <a:ext cx="5486400" cy="4114488"/>
          </a:xfrm>
          <a:noFill/>
          <a:ln/>
        </p:spPr>
        <p:txBody>
          <a:bodyPr wrap="square" lIns="91430" tIns="45715" rIns="91430" bIns="45715" anchor="t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471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91" y="4344025"/>
            <a:ext cx="5486400" cy="4114488"/>
          </a:xfrm>
          <a:noFill/>
          <a:ln/>
        </p:spPr>
        <p:txBody>
          <a:bodyPr wrap="square" lIns="91430" tIns="45715" rIns="91430" bIns="45715" anchor="t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266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91" y="4344025"/>
            <a:ext cx="5486400" cy="4114488"/>
          </a:xfrm>
          <a:noFill/>
          <a:ln/>
        </p:spPr>
        <p:txBody>
          <a:bodyPr wrap="square" lIns="91430" tIns="45715" rIns="91430" bIns="45715" anchor="t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6867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91" y="4344025"/>
            <a:ext cx="5486400" cy="4114488"/>
          </a:xfrm>
          <a:noFill/>
          <a:ln/>
        </p:spPr>
        <p:txBody>
          <a:bodyPr wrap="square" lIns="91430" tIns="45715" rIns="91430" bIns="45715" anchor="t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477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7E5D39-8E04-4121-829D-3E3411B39B1F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3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61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DA052E-3E6C-44A3-8A4D-1C96014DD579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131E9-F4AB-4D8C-A104-B22EF794A0FC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3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EE555F3-AC21-4FA6-AA13-5C25876D0156}" type="datetime1">
              <a:rPr lang="en-US" smtClean="0"/>
              <a:t>3/5/2021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94C7-2D8A-4EA8-8A18-7A1756B90DFF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3DD79A2-A342-4B5B-A70E-A519CF68CC7A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4ABB-E13E-42B4-A62C-34D29A1E3DB3}" type="datetime1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A90-7812-4FDD-9402-BCBA66890877}" type="datetime1">
              <a:rPr lang="en-US" smtClean="0"/>
              <a:t>3/5/2021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C14331-F688-4D0C-9607-8220337DA0DF}" type="datetime1">
              <a:rPr lang="en-US" smtClean="0"/>
              <a:t>3/5/2021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31DF2A0-ACBA-4703-A9DC-0C8D00A7BA31}" type="datetime1">
              <a:rPr lang="en-US" smtClean="0"/>
              <a:t>3/5/2021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5CDE-928F-4162-8800-7DB6A67AEE97}" type="datetime1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DCDE-1EE0-400A-BB8B-61B66858163E}" type="datetime1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FFE2-F275-4475-8AEE-A3401ADDDA21}" type="datetime1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F916EDF-53AF-4B41-A333-3DEE6254D037}" type="datetime1">
              <a:rPr lang="en-US" smtClean="0"/>
              <a:t>3/5/2021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1053D38-F1F6-4DEE-A10E-DF8AAB8BEF81}" type="datetime1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of operating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Operating System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same way as ordinary computer software</a:t>
            </a:r>
          </a:p>
          <a:p>
            <a:pPr lvl="1"/>
            <a:r>
              <a:rPr lang="en-US" dirty="0"/>
              <a:t>It is program that is </a:t>
            </a:r>
            <a:r>
              <a:rPr lang="en-US" dirty="0" smtClean="0"/>
              <a:t>executed</a:t>
            </a:r>
          </a:p>
          <a:p>
            <a:pPr lvl="1"/>
            <a:endParaRPr lang="en-US" dirty="0"/>
          </a:p>
          <a:p>
            <a:r>
              <a:rPr lang="en-US" dirty="0"/>
              <a:t>Operating system relinquishes control of the processor to execute other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OS Components and Functions</a:t>
            </a:r>
            <a:endParaRPr lang="en-IN" dirty="0"/>
          </a:p>
        </p:txBody>
      </p:sp>
      <p:pic>
        <p:nvPicPr>
          <p:cNvPr id="7" name="Picture 2" descr="Components of Operating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676400"/>
            <a:ext cx="5105400" cy="4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Services Provided by the Operating System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development</a:t>
            </a:r>
          </a:p>
          <a:p>
            <a:pPr lvl="1"/>
            <a:r>
              <a:rPr lang="en-US" dirty="0"/>
              <a:t>Editors and debuggers</a:t>
            </a:r>
          </a:p>
          <a:p>
            <a:r>
              <a:rPr lang="en-US" dirty="0"/>
              <a:t>Program execution</a:t>
            </a:r>
          </a:p>
          <a:p>
            <a:r>
              <a:rPr lang="en-US" dirty="0"/>
              <a:t>Access to I/O devices</a:t>
            </a:r>
          </a:p>
          <a:p>
            <a:r>
              <a:rPr lang="en-US" dirty="0"/>
              <a:t>Controlled access to files</a:t>
            </a:r>
          </a:p>
          <a:p>
            <a:r>
              <a:rPr lang="en-US" dirty="0"/>
              <a:t>System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Services Provided by the Operating System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Error detection and response</a:t>
            </a:r>
          </a:p>
          <a:p>
            <a:pPr lvl="1"/>
            <a:r>
              <a:rPr lang="en-US" sz="2800" dirty="0"/>
              <a:t>internal and external hardware errors</a:t>
            </a:r>
          </a:p>
          <a:p>
            <a:pPr lvl="2"/>
            <a:r>
              <a:rPr lang="en-US" sz="2400" dirty="0"/>
              <a:t>memory error</a:t>
            </a:r>
          </a:p>
          <a:p>
            <a:pPr lvl="2"/>
            <a:r>
              <a:rPr lang="en-US" sz="2400" dirty="0"/>
              <a:t>device failure</a:t>
            </a:r>
          </a:p>
          <a:p>
            <a:pPr lvl="1"/>
            <a:r>
              <a:rPr lang="en-US" sz="2800" dirty="0"/>
              <a:t>software errors</a:t>
            </a:r>
          </a:p>
          <a:p>
            <a:pPr lvl="2"/>
            <a:r>
              <a:rPr lang="en-US" sz="2400" dirty="0"/>
              <a:t>arithmetic overflow</a:t>
            </a:r>
          </a:p>
          <a:p>
            <a:pPr lvl="2"/>
            <a:r>
              <a:rPr lang="en-US" sz="2400" dirty="0"/>
              <a:t>access forbidden memory locations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Services Provided by the Operating System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Accounting</a:t>
            </a:r>
          </a:p>
          <a:p>
            <a:pPr lvl="1"/>
            <a:r>
              <a:rPr lang="en-US" dirty="0"/>
              <a:t>collect statistics</a:t>
            </a:r>
          </a:p>
          <a:p>
            <a:pPr lvl="1"/>
            <a:r>
              <a:rPr lang="en-US" dirty="0"/>
              <a:t>monitor performance</a:t>
            </a:r>
          </a:p>
          <a:p>
            <a:pPr lvl="1"/>
            <a:r>
              <a:rPr lang="en-US" dirty="0"/>
              <a:t>used to anticipate future enhancements</a:t>
            </a:r>
          </a:p>
          <a:p>
            <a:pPr lvl="1"/>
            <a:r>
              <a:rPr lang="en-US" dirty="0"/>
              <a:t>used for billing </a:t>
            </a:r>
            <a:r>
              <a:rPr lang="en-US" dirty="0" smtClean="0"/>
              <a:t>users (potentially)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Interfaces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User Operating System Interface - CLI</a:t>
            </a:r>
            <a:endParaRPr lang="en-US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CLI or command interpreter allows direct command entry</a:t>
            </a:r>
          </a:p>
          <a:p>
            <a:pPr lvl="1"/>
            <a:r>
              <a:rPr lang="en-US" altLang="en-US" smtClean="0"/>
              <a:t>Sometimes implemented in kernel, sometimes by systems program</a:t>
            </a:r>
          </a:p>
          <a:p>
            <a:pPr lvl="1"/>
            <a:r>
              <a:rPr lang="en-US" altLang="en-US" smtClean="0"/>
              <a:t>Sometimes multiple flavors implemented – shells</a:t>
            </a:r>
          </a:p>
          <a:p>
            <a:pPr lvl="1"/>
            <a:r>
              <a:rPr lang="en-US" altLang="en-US" smtClean="0"/>
              <a:t>Primarily fetches a command from user and executes it</a:t>
            </a:r>
          </a:p>
          <a:p>
            <a:pPr lvl="1"/>
            <a:r>
              <a:rPr lang="en-US" altLang="en-US" smtClean="0"/>
              <a:t>Sometimes commands built-in, sometimes just names of programs</a:t>
            </a:r>
          </a:p>
          <a:p>
            <a:pPr lvl="2"/>
            <a:r>
              <a:rPr lang="en-US" altLang="en-US" smtClean="0"/>
              <a:t>If the latter, adding new features doesn’</a:t>
            </a:r>
            <a:r>
              <a:rPr lang="en-US" altLang="ja-JP" smtClean="0"/>
              <a:t>t require shell modification</a:t>
            </a:r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Bourne Shell Command Interpreter</a:t>
            </a:r>
          </a:p>
        </p:txBody>
      </p:sp>
      <p:pic>
        <p:nvPicPr>
          <p:cNvPr id="11267" name="Picture 1" descr="fi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74" y="1752600"/>
            <a:ext cx="5465147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User Operating System Interface - GUI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mtClean="0"/>
              <a:t>User-friendly desktop metaphor interface</a:t>
            </a:r>
          </a:p>
          <a:p>
            <a:pPr lvl="1"/>
            <a:r>
              <a:rPr lang="en-US" altLang="en-US" smtClean="0"/>
              <a:t>Usually mouse, keyboard, and monitor</a:t>
            </a:r>
          </a:p>
          <a:p>
            <a:pPr lvl="1"/>
            <a:r>
              <a:rPr lang="en-US" altLang="en-US" smtClean="0"/>
              <a:t>Icons represent files, programs, actions, etc</a:t>
            </a:r>
          </a:p>
          <a:p>
            <a:pPr lvl="1"/>
            <a:r>
              <a:rPr lang="en-US" altLang="en-US" smtClean="0"/>
              <a:t>Various mouse buttons over objects in the interface cause various actions (provide information, options, execute function, open directory (known as a folder)</a:t>
            </a:r>
          </a:p>
          <a:p>
            <a:pPr lvl="1"/>
            <a:r>
              <a:rPr lang="en-US" altLang="en-US" smtClean="0"/>
              <a:t>Invented at Xerox PARC</a:t>
            </a:r>
          </a:p>
          <a:p>
            <a:r>
              <a:rPr lang="en-US" altLang="en-US" smtClean="0"/>
              <a:t>Many systems now include both CLI and GUI interfaces</a:t>
            </a:r>
          </a:p>
          <a:p>
            <a:pPr lvl="1"/>
            <a:r>
              <a:rPr lang="en-US" altLang="en-US" smtClean="0"/>
              <a:t>Microsoft Windows is GUI with CLI </a:t>
            </a:r>
            <a:r>
              <a:rPr lang="ja-JP" altLang="en-US" smtClean="0"/>
              <a:t>“</a:t>
            </a:r>
            <a:r>
              <a:rPr lang="en-US" altLang="ja-JP" smtClean="0"/>
              <a:t>command</a:t>
            </a:r>
            <a:r>
              <a:rPr lang="ja-JP" altLang="en-US" smtClean="0"/>
              <a:t>”</a:t>
            </a:r>
            <a:r>
              <a:rPr lang="en-US" altLang="ja-JP" smtClean="0"/>
              <a:t> shell</a:t>
            </a:r>
          </a:p>
          <a:p>
            <a:pPr lvl="1"/>
            <a:r>
              <a:rPr lang="en-US" altLang="en-US" smtClean="0"/>
              <a:t>Apple Mac OS X is </a:t>
            </a:r>
            <a:r>
              <a:rPr lang="ja-JP" altLang="en-US" smtClean="0"/>
              <a:t>“</a:t>
            </a:r>
            <a:r>
              <a:rPr lang="en-US" altLang="ja-JP" smtClean="0"/>
              <a:t>Aqua</a:t>
            </a:r>
            <a:r>
              <a:rPr lang="ja-JP" altLang="en-US" smtClean="0"/>
              <a:t>”</a:t>
            </a:r>
            <a:r>
              <a:rPr lang="en-US" altLang="ja-JP" smtClean="0"/>
              <a:t> GUI interface with UNIX kernel underneath and shells available</a:t>
            </a:r>
          </a:p>
          <a:p>
            <a:pPr lvl="1"/>
            <a:r>
              <a:rPr lang="en-US" altLang="en-US" smtClean="0"/>
              <a:t>Unix and Linux have CLI with optional GUI interfaces (CDE, KDE, GNOME)</a:t>
            </a:r>
          </a:p>
          <a:p>
            <a:pPr lvl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Touchscreen Interfaces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Touchscreen devices require new interfaces</a:t>
            </a:r>
          </a:p>
          <a:p>
            <a:pPr lvl="1"/>
            <a:r>
              <a:rPr lang="en-US" dirty="0" smtClean="0"/>
              <a:t>Mouse not possible or not desired</a:t>
            </a:r>
          </a:p>
          <a:p>
            <a:pPr lvl="1"/>
            <a:r>
              <a:rPr lang="en-US" dirty="0" smtClean="0"/>
              <a:t>Actions and selection based on gestures</a:t>
            </a:r>
          </a:p>
          <a:p>
            <a:pPr lvl="1"/>
            <a:r>
              <a:rPr lang="en-US" dirty="0" smtClean="0"/>
              <a:t>Virtual keyboard for text entry</a:t>
            </a:r>
          </a:p>
          <a:p>
            <a:r>
              <a:rPr lang="en-US" dirty="0" smtClean="0"/>
              <a:t>Voice commands.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3316" name="Picture 3" descr="ipad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62460"/>
            <a:ext cx="2410627" cy="321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program that controls the execution of application programs</a:t>
            </a:r>
          </a:p>
          <a:p>
            <a:r>
              <a:rPr lang="en-US" dirty="0" smtClean="0"/>
              <a:t>An interface between applications and hardware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Mac OS X GUI</a:t>
            </a:r>
          </a:p>
        </p:txBody>
      </p:sp>
      <p:pic>
        <p:nvPicPr>
          <p:cNvPr id="1433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103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Programs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 Programs</a:t>
            </a:r>
            <a:endParaRPr lang="en-US" altLang="en-US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mtClean="0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 smtClean="0"/>
              <a:t>File manipulation </a:t>
            </a:r>
          </a:p>
          <a:p>
            <a:pPr lvl="1"/>
            <a:r>
              <a:rPr lang="en-US" altLang="en-US" smtClean="0"/>
              <a:t>Status information sometimes stored in a File modification</a:t>
            </a:r>
          </a:p>
          <a:p>
            <a:pPr lvl="1"/>
            <a:r>
              <a:rPr lang="en-US" altLang="en-US" smtClean="0"/>
              <a:t>Programming language support</a:t>
            </a:r>
          </a:p>
          <a:p>
            <a:pPr lvl="1"/>
            <a:r>
              <a:rPr lang="en-US" altLang="en-US" smtClean="0"/>
              <a:t>Program loading and execution</a:t>
            </a:r>
          </a:p>
          <a:p>
            <a:pPr lvl="1"/>
            <a:r>
              <a:rPr lang="en-US" altLang="en-US" smtClean="0"/>
              <a:t>Communications</a:t>
            </a:r>
          </a:p>
          <a:p>
            <a:pPr lvl="1"/>
            <a:r>
              <a:rPr lang="en-US" altLang="en-US" smtClean="0"/>
              <a:t>Background services</a:t>
            </a:r>
          </a:p>
          <a:p>
            <a:pPr lvl="1"/>
            <a:r>
              <a:rPr lang="en-US" altLang="en-US" smtClean="0"/>
              <a:t>Application programs</a:t>
            </a:r>
          </a:p>
          <a:p>
            <a:r>
              <a:rPr lang="en-US" altLang="en-US" smtClean="0"/>
              <a:t>Most users</a:t>
            </a:r>
            <a:r>
              <a:rPr lang="ja-JP" altLang="en-US" smtClean="0"/>
              <a:t>’</a:t>
            </a:r>
            <a:r>
              <a:rPr lang="en-US" altLang="ja-JP" smtClean="0"/>
              <a:t> view of the operation system is defined by system programs, not the actual system calls</a:t>
            </a:r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 Programs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smtClean="0"/>
              <a:t>Provide a convenient environment for program development and execution</a:t>
            </a:r>
          </a:p>
          <a:p>
            <a:pPr lvl="1"/>
            <a:r>
              <a:rPr lang="en-US" altLang="en-US" smtClean="0"/>
              <a:t>Some of them are simply user interfaces to system calls; others are considerably more complex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File management - Create, delete, copy, rename, print, dump, list, and generally manipulate files and directories</a:t>
            </a:r>
          </a:p>
          <a:p>
            <a:endParaRPr lang="en-US" altLang="en-US" smtClean="0"/>
          </a:p>
          <a:p>
            <a:r>
              <a:rPr lang="en-US" altLang="en-US" smtClean="0"/>
              <a:t>Status information</a:t>
            </a:r>
          </a:p>
          <a:p>
            <a:pPr lvl="1"/>
            <a:r>
              <a:rPr lang="en-US" altLang="en-US" smtClean="0"/>
              <a:t>Some ask the system for info - date, time, amount of available memory, disk space, number of users</a:t>
            </a:r>
          </a:p>
          <a:p>
            <a:pPr lvl="1"/>
            <a:r>
              <a:rPr lang="en-US" altLang="en-US" smtClean="0"/>
              <a:t>Others provide detailed performance, logging, and debugging information</a:t>
            </a:r>
          </a:p>
          <a:p>
            <a:pPr lvl="1"/>
            <a:r>
              <a:rPr lang="en-US" altLang="en-US" smtClean="0"/>
              <a:t>Typically, these programs format and print the output to the terminal or other output devices</a:t>
            </a:r>
          </a:p>
          <a:p>
            <a:pPr lvl="1"/>
            <a:r>
              <a:rPr lang="en-US" altLang="en-US" smtClean="0"/>
              <a:t>Some systems implement  a registry - used to store and retrieve configuration information</a:t>
            </a:r>
          </a:p>
          <a:p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 Programs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mtClean="0"/>
              <a:t>File modification</a:t>
            </a:r>
          </a:p>
          <a:p>
            <a:pPr lvl="1"/>
            <a:r>
              <a:rPr lang="en-US" altLang="en-US" smtClean="0"/>
              <a:t>Text editors to create and modify files</a:t>
            </a:r>
          </a:p>
          <a:p>
            <a:pPr lvl="1"/>
            <a:r>
              <a:rPr lang="en-US" altLang="en-US" smtClean="0"/>
              <a:t>Special commands to search contents of files or perform transformations of the text</a:t>
            </a:r>
          </a:p>
          <a:p>
            <a:r>
              <a:rPr lang="en-US" altLang="en-US" smtClean="0"/>
              <a:t>Programming-language support - Compilers, assemblers, debuggers and interpreters sometimes provided</a:t>
            </a:r>
          </a:p>
          <a:p>
            <a:r>
              <a:rPr lang="en-US" altLang="en-US" smtClean="0"/>
              <a:t>Program loading and execution- Absolute loaders, relocatable loaders, linkage editors, and overlay-loaders, debugging systems for higher-level and machine language</a:t>
            </a:r>
          </a:p>
          <a:p>
            <a:r>
              <a:rPr lang="en-US" altLang="en-US" smtClean="0"/>
              <a:t>Communications - Provide the mechanism for creating virtual connections among processes, users, and computer systems</a:t>
            </a:r>
          </a:p>
          <a:p>
            <a:pPr lvl="1"/>
            <a:r>
              <a:rPr lang="en-US" altLang="en-US" smtClean="0"/>
              <a:t>Allow users to send messages to one another</a:t>
            </a:r>
            <a:r>
              <a:rPr lang="ja-JP" altLang="en-US" smtClean="0"/>
              <a:t>’</a:t>
            </a:r>
            <a:r>
              <a:rPr lang="en-US" altLang="ja-JP" smtClean="0"/>
              <a:t>s screens, browse web pages, send electronic-mail messages, log in remotely, transfer files from one machine to another</a:t>
            </a:r>
          </a:p>
          <a:p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 Programs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mtClean="0"/>
              <a:t>Background Services</a:t>
            </a:r>
          </a:p>
          <a:p>
            <a:pPr lvl="1"/>
            <a:r>
              <a:rPr lang="en-US" altLang="en-US" smtClean="0"/>
              <a:t>Launch at boot time</a:t>
            </a:r>
          </a:p>
          <a:p>
            <a:pPr lvl="2"/>
            <a:r>
              <a:rPr lang="en-US" altLang="en-US" smtClean="0"/>
              <a:t>Some for system startup, then terminate</a:t>
            </a:r>
          </a:p>
          <a:p>
            <a:pPr lvl="2"/>
            <a:r>
              <a:rPr lang="en-US" altLang="en-US" smtClean="0"/>
              <a:t>Some from system boot to shutdown</a:t>
            </a:r>
          </a:p>
          <a:p>
            <a:pPr lvl="1"/>
            <a:r>
              <a:rPr lang="en-US" altLang="en-US" smtClean="0"/>
              <a:t>Provide facilities like disk checking, process scheduling, error logging, printing</a:t>
            </a:r>
          </a:p>
          <a:p>
            <a:pPr lvl="1"/>
            <a:r>
              <a:rPr lang="en-US" altLang="en-US" smtClean="0"/>
              <a:t>Run in user context not kernel context</a:t>
            </a:r>
          </a:p>
          <a:p>
            <a:pPr lvl="1"/>
            <a:r>
              <a:rPr lang="en-US" altLang="en-US" smtClean="0"/>
              <a:t>Known as services, subsystems, daemons 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Application programs</a:t>
            </a:r>
          </a:p>
          <a:p>
            <a:pPr lvl="1"/>
            <a:r>
              <a:rPr lang="en-US" altLang="en-US" smtClean="0"/>
              <a:t>Don’t pertain to system</a:t>
            </a:r>
          </a:p>
          <a:p>
            <a:pPr lvl="1"/>
            <a:r>
              <a:rPr lang="en-US" altLang="en-US" smtClean="0"/>
              <a:t>Run by users</a:t>
            </a:r>
          </a:p>
          <a:p>
            <a:pPr lvl="1"/>
            <a:r>
              <a:rPr lang="en-US" altLang="en-US" smtClean="0"/>
              <a:t>Not typically considered part of OS</a:t>
            </a:r>
          </a:p>
          <a:p>
            <a:pPr lvl="1"/>
            <a:r>
              <a:rPr lang="en-US" altLang="en-US" smtClean="0"/>
              <a:t>Launched by command line, mouse click, finger poke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Calls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 smtClean="0"/>
              <a:t>Programming interface to the services provided by the OS</a:t>
            </a:r>
          </a:p>
          <a:p>
            <a:r>
              <a:rPr lang="en-US" altLang="en-US" dirty="0" smtClean="0"/>
              <a:t>Typically written in a high-level language (C or C++)</a:t>
            </a:r>
          </a:p>
          <a:p>
            <a:r>
              <a:rPr lang="en-US" altLang="en-US" dirty="0" smtClean="0"/>
              <a:t>Mostly accessed by programs via a high-level </a:t>
            </a:r>
            <a:r>
              <a:rPr lang="en-US" altLang="en-US" b="1" dirty="0" smtClean="0"/>
              <a:t>Application Programming Interface (API)</a:t>
            </a:r>
            <a:r>
              <a:rPr lang="en-US" altLang="en-US" dirty="0" smtClean="0"/>
              <a:t> rather than direct system call use</a:t>
            </a:r>
          </a:p>
          <a:p>
            <a:r>
              <a:rPr lang="en-US" altLang="en-US" dirty="0" smtClean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system call is how a process requests a service from an operating system's kernel. </a:t>
            </a:r>
          </a:p>
          <a:p>
            <a:r>
              <a:rPr lang="en-US" dirty="0" smtClean="0"/>
              <a:t>This may include </a:t>
            </a:r>
          </a:p>
          <a:p>
            <a:pPr lvl="1"/>
            <a:r>
              <a:rPr lang="en-US" dirty="0" smtClean="0"/>
              <a:t>Hardware related services (e.g. accessing the hard disk)</a:t>
            </a:r>
          </a:p>
          <a:p>
            <a:pPr lvl="1"/>
            <a:r>
              <a:rPr lang="en-US" dirty="0" smtClean="0"/>
              <a:t>Creating and executing new processes</a:t>
            </a:r>
          </a:p>
          <a:p>
            <a:pPr lvl="1"/>
            <a:r>
              <a:rPr lang="en-US" dirty="0" smtClean="0"/>
              <a:t>Communicating with integral kernel services (like scheduling). </a:t>
            </a:r>
          </a:p>
          <a:p>
            <a:r>
              <a:rPr lang="en-US" dirty="0" smtClean="0"/>
              <a:t>System calls are interface between a user process and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 Categories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System calls can be roughly grouped into five major categories:</a:t>
            </a:r>
          </a:p>
          <a:p>
            <a:pPr lvl="1"/>
            <a:r>
              <a:rPr lang="en-US" dirty="0" smtClean="0"/>
              <a:t>Process Control</a:t>
            </a:r>
          </a:p>
          <a:p>
            <a:pPr lvl="1"/>
            <a:r>
              <a:rPr lang="en-US" dirty="0" smtClean="0"/>
              <a:t>File management</a:t>
            </a:r>
          </a:p>
          <a:p>
            <a:pPr lvl="1"/>
            <a:r>
              <a:rPr lang="en-US" dirty="0" smtClean="0"/>
              <a:t>Device Management</a:t>
            </a:r>
          </a:p>
          <a:p>
            <a:pPr lvl="1"/>
            <a:r>
              <a:rPr lang="en-US" dirty="0" smtClean="0"/>
              <a:t>Information Maintenance</a:t>
            </a:r>
          </a:p>
          <a:p>
            <a:pPr lvl="1"/>
            <a:r>
              <a:rPr lang="en-US" dirty="0" smtClean="0"/>
              <a:t>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Convenience</a:t>
            </a:r>
          </a:p>
          <a:p>
            <a:pPr lvl="1"/>
            <a:r>
              <a:rPr lang="en-US" dirty="0" smtClean="0"/>
              <a:t>Makes the computer more convenient to use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Allows computer system resources to be used in an efficient manner</a:t>
            </a:r>
          </a:p>
          <a:p>
            <a:r>
              <a:rPr lang="en-US" dirty="0" smtClean="0"/>
              <a:t>Ability to evolve</a:t>
            </a:r>
          </a:p>
          <a:p>
            <a:pPr lvl="1"/>
            <a:r>
              <a:rPr lang="en-US" dirty="0" smtClean="0"/>
              <a:t>Permit effective development, testing, and introduction of new system functions without interfering with existing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 Categories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Control</a:t>
            </a:r>
          </a:p>
          <a:p>
            <a:pPr lvl="1"/>
            <a:r>
              <a:rPr lang="en-US" dirty="0" smtClean="0"/>
              <a:t>load</a:t>
            </a:r>
          </a:p>
          <a:p>
            <a:pPr lvl="1"/>
            <a:r>
              <a:rPr lang="en-US" dirty="0" smtClean="0"/>
              <a:t>execute</a:t>
            </a:r>
          </a:p>
          <a:p>
            <a:pPr lvl="1"/>
            <a:r>
              <a:rPr lang="en-US" dirty="0" smtClean="0"/>
              <a:t>create process (for example, fork on Unix-like systems or NtCreateProcess in the Windows NT Native API)</a:t>
            </a:r>
          </a:p>
          <a:p>
            <a:pPr lvl="1"/>
            <a:r>
              <a:rPr lang="en-US" dirty="0" smtClean="0"/>
              <a:t>terminate process</a:t>
            </a:r>
          </a:p>
          <a:p>
            <a:pPr lvl="1"/>
            <a:r>
              <a:rPr lang="en-US" dirty="0" smtClean="0"/>
              <a:t>get/set process attributes</a:t>
            </a:r>
          </a:p>
          <a:p>
            <a:pPr lvl="1"/>
            <a:r>
              <a:rPr lang="en-US" dirty="0" smtClean="0"/>
              <a:t>wait for time, wait event, signal event</a:t>
            </a:r>
          </a:p>
          <a:p>
            <a:pPr lvl="1"/>
            <a:r>
              <a:rPr lang="en-US" dirty="0" smtClean="0"/>
              <a:t>allocate, free memory</a:t>
            </a:r>
          </a:p>
        </p:txBody>
      </p:sp>
    </p:spTree>
    <p:extLst>
      <p:ext uri="{BB962C8B-B14F-4D97-AF65-F5344CB8AC3E}">
        <p14:creationId xmlns:p14="http://schemas.microsoft.com/office/powerpoint/2010/main" val="27114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 Categories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File management</a:t>
            </a:r>
          </a:p>
          <a:p>
            <a:pPr lvl="1"/>
            <a:r>
              <a:rPr lang="en-US" dirty="0" smtClean="0"/>
              <a:t>create file, delete file</a:t>
            </a:r>
          </a:p>
          <a:p>
            <a:pPr lvl="1"/>
            <a:r>
              <a:rPr lang="en-US" dirty="0" smtClean="0"/>
              <a:t>open, close</a:t>
            </a:r>
          </a:p>
          <a:p>
            <a:pPr lvl="1"/>
            <a:r>
              <a:rPr lang="en-US" dirty="0" smtClean="0"/>
              <a:t>read, write, reposition</a:t>
            </a:r>
          </a:p>
          <a:p>
            <a:pPr lvl="1"/>
            <a:r>
              <a:rPr lang="en-US" dirty="0" smtClean="0"/>
              <a:t>get/set file attributes</a:t>
            </a:r>
          </a:p>
          <a:p>
            <a:r>
              <a:rPr lang="en-US" dirty="0" smtClean="0"/>
              <a:t>Device Management</a:t>
            </a:r>
          </a:p>
          <a:p>
            <a:pPr lvl="1"/>
            <a:r>
              <a:rPr lang="en-US" dirty="0" smtClean="0"/>
              <a:t>request device, release device</a:t>
            </a:r>
          </a:p>
          <a:p>
            <a:pPr lvl="1"/>
            <a:r>
              <a:rPr lang="en-US" dirty="0" smtClean="0"/>
              <a:t>read, write, reposition</a:t>
            </a:r>
          </a:p>
          <a:p>
            <a:pPr lvl="1"/>
            <a:r>
              <a:rPr lang="en-US" dirty="0" smtClean="0"/>
              <a:t>get/set device attributes</a:t>
            </a:r>
          </a:p>
          <a:p>
            <a:pPr lvl="1"/>
            <a:r>
              <a:rPr lang="en-US" dirty="0" smtClean="0"/>
              <a:t>logically attach or detach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 Categories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Maintenance</a:t>
            </a:r>
          </a:p>
          <a:p>
            <a:pPr lvl="1"/>
            <a:r>
              <a:rPr lang="en-US" dirty="0" smtClean="0"/>
              <a:t>get/set time or date</a:t>
            </a:r>
          </a:p>
          <a:p>
            <a:pPr lvl="1"/>
            <a:r>
              <a:rPr lang="en-US" dirty="0" smtClean="0"/>
              <a:t>get/set system data</a:t>
            </a:r>
          </a:p>
          <a:p>
            <a:pPr lvl="1"/>
            <a:r>
              <a:rPr lang="en-US" dirty="0" smtClean="0"/>
              <a:t>get/set process, file, or device attributes</a:t>
            </a:r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create, delete communication connection</a:t>
            </a:r>
          </a:p>
          <a:p>
            <a:pPr lvl="1"/>
            <a:r>
              <a:rPr lang="en-US" dirty="0" smtClean="0"/>
              <a:t>send, receive messages</a:t>
            </a:r>
          </a:p>
          <a:p>
            <a:pPr lvl="1"/>
            <a:r>
              <a:rPr lang="en-US" dirty="0" smtClean="0"/>
              <a:t>transfer status information</a:t>
            </a:r>
          </a:p>
          <a:p>
            <a:pPr lvl="1"/>
            <a:r>
              <a:rPr lang="en-US" dirty="0" smtClean="0"/>
              <a:t>attach or detach remote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9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OS Evolution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Evolution of an Operating System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Hardware </a:t>
            </a:r>
            <a:r>
              <a:rPr lang="en-US" dirty="0"/>
              <a:t>upgrades and new types of hardware</a:t>
            </a:r>
          </a:p>
          <a:p>
            <a:pPr lvl="1"/>
            <a:r>
              <a:rPr lang="en-US" dirty="0"/>
              <a:t>New services</a:t>
            </a:r>
          </a:p>
          <a:p>
            <a:pPr lvl="1"/>
            <a:r>
              <a:rPr lang="en-US" dirty="0"/>
              <a:t>Fixes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Processing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operating system</a:t>
            </a:r>
          </a:p>
          <a:p>
            <a:r>
              <a:rPr lang="en-US" dirty="0"/>
              <a:t>Machines run from a console with display lights and toggle switches, input device, and printer</a:t>
            </a:r>
          </a:p>
          <a:p>
            <a:r>
              <a:rPr lang="en-US" dirty="0"/>
              <a:t>Schedule </a:t>
            </a:r>
            <a:r>
              <a:rPr lang="en-US" dirty="0" smtClean="0"/>
              <a:t>tome (book)</a:t>
            </a:r>
            <a:endParaRPr lang="en-US" dirty="0"/>
          </a:p>
          <a:p>
            <a:r>
              <a:rPr lang="en-US" dirty="0"/>
              <a:t>Setup included loading the compiler, source program, saving compiled program, and loading and linking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Batch Systems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Monitors</a:t>
            </a:r>
            <a:endParaRPr lang="en-US" dirty="0"/>
          </a:p>
          <a:p>
            <a:pPr lvl="1"/>
            <a:r>
              <a:rPr lang="en-US" dirty="0"/>
              <a:t>Software that </a:t>
            </a:r>
            <a:r>
              <a:rPr lang="en-US" dirty="0" smtClean="0"/>
              <a:t>controls </a:t>
            </a:r>
            <a:r>
              <a:rPr lang="en-US" dirty="0"/>
              <a:t>the running programs</a:t>
            </a:r>
          </a:p>
          <a:p>
            <a:pPr lvl="1"/>
            <a:r>
              <a:rPr lang="en-US" dirty="0"/>
              <a:t>Batch jobs together</a:t>
            </a:r>
          </a:p>
          <a:p>
            <a:pPr lvl="1"/>
            <a:r>
              <a:rPr lang="en-US" dirty="0"/>
              <a:t>Program branches back to monitor when finished</a:t>
            </a:r>
          </a:p>
          <a:p>
            <a:pPr lvl="1"/>
            <a:r>
              <a:rPr lang="en-US" dirty="0"/>
              <a:t>Resident monitor is in main memory and available for </a:t>
            </a:r>
            <a:r>
              <a:rPr lang="en-US" dirty="0" smtClean="0"/>
              <a:t>execution</a:t>
            </a:r>
          </a:p>
          <a:p>
            <a:r>
              <a:rPr lang="en-US" dirty="0"/>
              <a:t>Job Control Language (JCL)</a:t>
            </a:r>
          </a:p>
          <a:p>
            <a:pPr lvl="1"/>
            <a:r>
              <a:rPr lang="en-US" dirty="0"/>
              <a:t>Special type of programming language</a:t>
            </a:r>
          </a:p>
          <a:p>
            <a:pPr lvl="1"/>
            <a:r>
              <a:rPr lang="en-US" dirty="0"/>
              <a:t>Provides instruction to the monitor</a:t>
            </a:r>
          </a:p>
          <a:p>
            <a:pPr lvl="2"/>
            <a:r>
              <a:rPr lang="en-US" dirty="0"/>
              <a:t>what compiler to use</a:t>
            </a:r>
          </a:p>
          <a:p>
            <a:pPr lvl="2"/>
            <a:r>
              <a:rPr lang="en-US" dirty="0"/>
              <a:t>what data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Batch </a:t>
            </a:r>
            <a:r>
              <a:rPr lang="en-US" dirty="0" smtClean="0"/>
              <a:t>Systems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Features</a:t>
            </a:r>
          </a:p>
          <a:p>
            <a:pPr lvl="1"/>
            <a:r>
              <a:rPr lang="en-US" dirty="0" smtClean="0"/>
              <a:t>Memory protection</a:t>
            </a:r>
          </a:p>
          <a:p>
            <a:pPr lvl="2"/>
            <a:r>
              <a:rPr lang="en-US" dirty="0" smtClean="0"/>
              <a:t>do not allow the memory area containing the monitor to be altered</a:t>
            </a:r>
          </a:p>
          <a:p>
            <a:pPr lvl="1"/>
            <a:r>
              <a:rPr lang="en-US" dirty="0" smtClean="0"/>
              <a:t>Timer</a:t>
            </a:r>
          </a:p>
          <a:p>
            <a:pPr lvl="2"/>
            <a:r>
              <a:rPr lang="en-US" dirty="0" smtClean="0"/>
              <a:t>prevents a job from monopolizing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Uniprogramming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Processor must wait for I/O instruction to complete before preceding</a:t>
            </a:r>
          </a:p>
        </p:txBody>
      </p:sp>
      <p:pic>
        <p:nvPicPr>
          <p:cNvPr id="19460" name="Picture 4" descr="D:\TransMac\Illustrator Files\2-OperatingSystem\2_5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191000"/>
            <a:ext cx="6248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Multiprogramming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one job needs to wait for I/O, the processor can switch to the other job</a:t>
            </a:r>
          </a:p>
        </p:txBody>
      </p:sp>
      <p:pic>
        <p:nvPicPr>
          <p:cNvPr id="20484" name="Picture 4" descr="D:\TransMac\Illustrator Files\2-OperatingSystem\2_5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971800"/>
            <a:ext cx="62484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Four Components of a Computer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C592886-E571-45D5-8B56-343DC94F8FA6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2874" y="1885218"/>
            <a:ext cx="7033846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Multiprogramming</a:t>
            </a:r>
          </a:p>
        </p:txBody>
      </p:sp>
      <p:pic>
        <p:nvPicPr>
          <p:cNvPr id="21507" name="Picture 4" descr="D:\TransMac\Illustrator Files\2-OperatingSystem\2_5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60575"/>
            <a:ext cx="71628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Sharing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Using multiprogramming to handle multiple interactive jobs</a:t>
            </a:r>
          </a:p>
          <a:p>
            <a:r>
              <a:rPr lang="en-US" smtClean="0"/>
              <a:t>Processor’s time is shared among multiple users</a:t>
            </a:r>
          </a:p>
          <a:p>
            <a:r>
              <a:rPr lang="en-US" smtClean="0"/>
              <a:t>Multiple users simultaneously access the system through terminals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OS Architecture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Operating Systems Architectures</a:t>
            </a:r>
            <a:br>
              <a:rPr lang="en-US" dirty="0" smtClean="0"/>
            </a:br>
            <a:r>
              <a:rPr lang="en-US" dirty="0" smtClean="0"/>
              <a:t>(Kernel Architectures)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56A176CD-5341-4BEF-A7BC-A3CF15FF31BE}" type="slidenum">
              <a:rPr lang="en-US"/>
              <a:pPr/>
              <a:t>43</a:t>
            </a:fld>
            <a:endParaRPr lang="en-US"/>
          </a:p>
        </p:txBody>
      </p:sp>
      <p:sp>
        <p:nvSpPr>
          <p:cNvPr id="819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Operating systems tend to be complex</a:t>
            </a:r>
          </a:p>
          <a:p>
            <a:pPr lvl="1"/>
            <a:r>
              <a:rPr lang="en-US" dirty="0" smtClean="0"/>
              <a:t>Provide many services </a:t>
            </a:r>
          </a:p>
          <a:p>
            <a:pPr lvl="1"/>
            <a:r>
              <a:rPr lang="en-US" dirty="0" smtClean="0"/>
              <a:t>Support variety of hardware and software</a:t>
            </a:r>
          </a:p>
          <a:p>
            <a:pPr lvl="1"/>
            <a:r>
              <a:rPr lang="en-US" dirty="0" smtClean="0"/>
              <a:t>Operating system architectures help manage this complexity</a:t>
            </a:r>
          </a:p>
          <a:p>
            <a:pPr lvl="2"/>
            <a:r>
              <a:rPr lang="en-US" dirty="0" smtClean="0"/>
              <a:t>Organize operating system components </a:t>
            </a:r>
          </a:p>
          <a:p>
            <a:pPr lvl="2">
              <a:buNone/>
            </a:pPr>
            <a:r>
              <a:rPr lang="en-US" dirty="0" smtClean="0"/>
              <a:t>	( e.g. Memory Management, Process Scheduler, IPC, File System , I/O Controllers, Network Managers … )</a:t>
            </a:r>
          </a:p>
          <a:p>
            <a:pPr lvl="2"/>
            <a:r>
              <a:rPr lang="en-US" dirty="0" smtClean="0"/>
              <a:t>Specify privilege with which each component executes</a:t>
            </a:r>
          </a:p>
        </p:txBody>
      </p:sp>
    </p:spTree>
    <p:extLst>
      <p:ext uri="{BB962C8B-B14F-4D97-AF65-F5344CB8AC3E}">
        <p14:creationId xmlns:p14="http://schemas.microsoft.com/office/powerpoint/2010/main" val="36097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226552" cy="49530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Also called the nucleus</a:t>
            </a:r>
          </a:p>
          <a:p>
            <a:pPr algn="just"/>
            <a:r>
              <a:rPr lang="en-US" dirty="0" smtClean="0"/>
              <a:t>Portion </a:t>
            </a:r>
            <a:r>
              <a:rPr lang="en-US" dirty="0"/>
              <a:t>of operating system that is in main </a:t>
            </a:r>
            <a:r>
              <a:rPr lang="en-US" dirty="0" smtClean="0"/>
              <a:t>memory</a:t>
            </a:r>
          </a:p>
          <a:p>
            <a:pPr algn="just"/>
            <a:r>
              <a:rPr lang="en-US" dirty="0" smtClean="0"/>
              <a:t>Functionalities</a:t>
            </a:r>
          </a:p>
          <a:p>
            <a:pPr lvl="1" algn="just"/>
            <a:r>
              <a:rPr lang="en-US" dirty="0" smtClean="0"/>
              <a:t>Primary function is to mediate access to the computer’s resources, including</a:t>
            </a:r>
          </a:p>
          <a:p>
            <a:pPr lvl="2" algn="just"/>
            <a:r>
              <a:rPr lang="en-US" dirty="0" smtClean="0"/>
              <a:t>The Central Processing Unit (CPU)</a:t>
            </a:r>
          </a:p>
          <a:p>
            <a:pPr lvl="2" algn="just"/>
            <a:r>
              <a:rPr lang="en-US" dirty="0" smtClean="0"/>
              <a:t>Random Access Memory</a:t>
            </a:r>
          </a:p>
          <a:p>
            <a:pPr lvl="2" algn="just"/>
            <a:r>
              <a:rPr lang="en-US" dirty="0" smtClean="0"/>
              <a:t>Input/output (I/O) devices</a:t>
            </a:r>
          </a:p>
          <a:p>
            <a:pPr lvl="1" algn="just"/>
            <a:r>
              <a:rPr lang="en-US" dirty="0" smtClean="0"/>
              <a:t>Kernels also usually provide methods for synchronization and communication between processes called inter-process communication (IPC).</a:t>
            </a:r>
          </a:p>
          <a:p>
            <a:pPr lvl="1" algn="just"/>
            <a:r>
              <a:rPr lang="en-US" dirty="0" smtClean="0"/>
              <a:t>Memory Management.</a:t>
            </a:r>
          </a:p>
          <a:p>
            <a:pPr lvl="2" algn="just"/>
            <a:r>
              <a:rPr lang="en-US" dirty="0" smtClean="0"/>
              <a:t>Virtual Addressing (paging and/or segmentation)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Kernel is the core of Operating System</a:t>
            </a:r>
          </a:p>
          <a:p>
            <a:r>
              <a:rPr lang="en-US" dirty="0" smtClean="0"/>
              <a:t>All the functionalities of an OS may be included in this core.</a:t>
            </a:r>
          </a:p>
          <a:p>
            <a:pPr lvl="1"/>
            <a:r>
              <a:rPr lang="en-US" dirty="0" smtClean="0"/>
              <a:t>This leads to different types of Kernels or Kernel Architecture.</a:t>
            </a:r>
          </a:p>
          <a:p>
            <a:r>
              <a:rPr lang="en-US" dirty="0" smtClean="0"/>
              <a:t>(In modern Operating Systems) User processes don’t have direct control over system resources.</a:t>
            </a:r>
          </a:p>
          <a:p>
            <a:pPr lvl="1"/>
            <a:r>
              <a:rPr lang="en-US" dirty="0" smtClean="0"/>
              <a:t>To accomplish a task the processes make requests to the kernel.</a:t>
            </a:r>
          </a:p>
          <a:p>
            <a:pPr lvl="1"/>
            <a:r>
              <a:rPr lang="en-US" dirty="0" smtClean="0"/>
              <a:t>These requests are called </a:t>
            </a:r>
            <a:r>
              <a:rPr lang="en-US" b="1" dirty="0" smtClean="0">
                <a:solidFill>
                  <a:srgbClr val="FF0000"/>
                </a:solidFill>
              </a:rPr>
              <a:t>System Calls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(Different Representations)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C:\Users\Amit\Desktop\Kernels\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2674858" cy="1981200"/>
          </a:xfrm>
          <a:prstGeom prst="rect">
            <a:avLst/>
          </a:prstGeom>
          <a:noFill/>
        </p:spPr>
      </p:pic>
      <p:pic>
        <p:nvPicPr>
          <p:cNvPr id="1027" name="Picture 3" descr="C:\Users\Amit\Desktop\Kernels\0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1600200"/>
            <a:ext cx="2998289" cy="2165349"/>
          </a:xfrm>
          <a:prstGeom prst="rect">
            <a:avLst/>
          </a:prstGeom>
          <a:noFill/>
        </p:spPr>
      </p:pic>
      <p:pic>
        <p:nvPicPr>
          <p:cNvPr id="1028" name="Picture 4" descr="C:\Users\Amit\Desktop\Kernels\003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4038600"/>
            <a:ext cx="1800225" cy="1826621"/>
          </a:xfrm>
          <a:prstGeom prst="rect">
            <a:avLst/>
          </a:prstGeom>
          <a:noFill/>
        </p:spPr>
      </p:pic>
      <p:pic>
        <p:nvPicPr>
          <p:cNvPr id="1029" name="Picture 5" descr="C:\Users\Amit\Desktop\Kernels\00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3886200"/>
            <a:ext cx="2632543" cy="2667000"/>
          </a:xfrm>
          <a:prstGeom prst="rect">
            <a:avLst/>
          </a:prstGeom>
          <a:noFill/>
        </p:spPr>
      </p:pic>
      <p:pic>
        <p:nvPicPr>
          <p:cNvPr id="1030" name="Picture 6" descr="C:\Users\Amit\Desktop\Kernels\00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5600" y="1676400"/>
            <a:ext cx="2247900" cy="1775841"/>
          </a:xfrm>
          <a:prstGeom prst="rect">
            <a:avLst/>
          </a:prstGeom>
          <a:noFill/>
        </p:spPr>
      </p:pic>
      <p:pic>
        <p:nvPicPr>
          <p:cNvPr id="1031" name="Picture 7" descr="C:\Users\Amit\Desktop\Kernels\0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3886200"/>
            <a:ext cx="3352799" cy="233587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553200" y="6248400"/>
            <a:ext cx="238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: Google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6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Architectures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14B6E9BB-EB34-43A3-A604-4A0818D7F1AB}" type="slidenum">
              <a:rPr lang="en-US"/>
              <a:pPr/>
              <a:t>47</a:t>
            </a:fld>
            <a:endParaRPr lang="en-US"/>
          </a:p>
        </p:txBody>
      </p:sp>
      <p:sp>
        <p:nvSpPr>
          <p:cNvPr id="922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Monolithic</a:t>
            </a:r>
          </a:p>
          <a:p>
            <a:r>
              <a:rPr lang="en-US" dirty="0" smtClean="0"/>
              <a:t>Layered</a:t>
            </a:r>
          </a:p>
          <a:p>
            <a:r>
              <a:rPr lang="en-US" dirty="0" smtClean="0"/>
              <a:t>Micro-kernel</a:t>
            </a:r>
          </a:p>
          <a:p>
            <a:r>
              <a:rPr lang="en-US" dirty="0" smtClean="0"/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21465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Monolithic Architecture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E606D49-18D2-44B5-A39B-BF16AD69E32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24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Monolithic operating system</a:t>
            </a:r>
          </a:p>
          <a:p>
            <a:pPr lvl="1"/>
            <a:r>
              <a:rPr lang="en-US" dirty="0" smtClean="0"/>
              <a:t>Every component contained in kernel</a:t>
            </a:r>
          </a:p>
          <a:p>
            <a:pPr lvl="2"/>
            <a:r>
              <a:rPr lang="en-US" dirty="0" smtClean="0"/>
              <a:t>Direct communication among all elements</a:t>
            </a:r>
          </a:p>
          <a:p>
            <a:pPr lvl="2"/>
            <a:r>
              <a:rPr lang="en-US" dirty="0" smtClean="0"/>
              <a:t>Highly efficient</a:t>
            </a:r>
          </a:p>
          <a:p>
            <a:pPr lvl="1"/>
            <a:r>
              <a:rPr lang="en-US" dirty="0" smtClean="0"/>
              <a:t>Problems:</a:t>
            </a:r>
          </a:p>
          <a:p>
            <a:pPr lvl="2"/>
            <a:r>
              <a:rPr lang="en-US" dirty="0" smtClean="0"/>
              <a:t>Complexity</a:t>
            </a:r>
          </a:p>
          <a:p>
            <a:pPr lvl="2"/>
            <a:r>
              <a:rPr lang="en-US" dirty="0" smtClean="0"/>
              <a:t>New devices, emerging technologies</a:t>
            </a:r>
          </a:p>
          <a:p>
            <a:pPr lvl="1"/>
            <a:r>
              <a:rPr lang="en-US" dirty="0" smtClean="0"/>
              <a:t>E.g. DOS</a:t>
            </a:r>
          </a:p>
        </p:txBody>
      </p:sp>
    </p:spTree>
    <p:extLst>
      <p:ext uri="{BB962C8B-B14F-4D97-AF65-F5344CB8AC3E}">
        <p14:creationId xmlns:p14="http://schemas.microsoft.com/office/powerpoint/2010/main" val="3258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Monolithic Architecture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9F110239-AEC2-4938-A58B-BDD259060D65}" type="slidenum">
              <a:rPr lang="en-US"/>
              <a:pPr/>
              <a:t>49</a:t>
            </a:fld>
            <a:endParaRPr lang="en-US"/>
          </a:p>
        </p:txBody>
      </p:sp>
      <p:pic>
        <p:nvPicPr>
          <p:cNvPr id="11268" name="Picture 2" descr="Fig 1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45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02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System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Computer system can be divided into four components:</a:t>
            </a:r>
          </a:p>
          <a:p>
            <a:pPr lvl="1"/>
            <a:r>
              <a:rPr lang="en-US" dirty="0" smtClean="0"/>
              <a:t>Hardware – provides basic computing resources</a:t>
            </a:r>
          </a:p>
          <a:p>
            <a:pPr lvl="2"/>
            <a:r>
              <a:rPr lang="en-US" dirty="0" smtClean="0"/>
              <a:t>CPU, memory, I/O devices</a:t>
            </a:r>
          </a:p>
          <a:p>
            <a:pPr lvl="1"/>
            <a:r>
              <a:rPr lang="en-US" dirty="0" smtClean="0"/>
              <a:t>Operating system</a:t>
            </a:r>
          </a:p>
          <a:p>
            <a:pPr lvl="2"/>
            <a:r>
              <a:rPr lang="en-US" dirty="0" smtClean="0"/>
              <a:t>Controls and coordinates use of hardware among various applications and users</a:t>
            </a:r>
          </a:p>
          <a:p>
            <a:pPr lvl="1"/>
            <a:r>
              <a:rPr lang="en-US" dirty="0" smtClean="0"/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dirty="0" smtClean="0"/>
              <a:t>Word processors, compilers, web browsers, database systems, video games</a:t>
            </a:r>
          </a:p>
          <a:p>
            <a:pPr lvl="1"/>
            <a:r>
              <a:rPr lang="en-US" dirty="0" smtClean="0"/>
              <a:t>Users</a:t>
            </a:r>
          </a:p>
          <a:p>
            <a:pPr lvl="2"/>
            <a:r>
              <a:rPr lang="en-US" dirty="0" smtClean="0"/>
              <a:t>People, machines, other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Layered Architecture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F0E60D53-9528-4618-B193-1157DBAEBECB}" type="slidenum">
              <a:rPr lang="en-US"/>
              <a:pPr/>
              <a:t>50</a:t>
            </a:fld>
            <a:endParaRPr lang="en-US"/>
          </a:p>
        </p:txBody>
      </p:sp>
      <p:sp>
        <p:nvSpPr>
          <p:cNvPr id="1229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609600" indent="-609600"/>
            <a:r>
              <a:rPr lang="en-US" dirty="0" smtClean="0"/>
              <a:t>Groups components that perform similar functions into layers</a:t>
            </a:r>
          </a:p>
          <a:p>
            <a:pPr marL="609600" indent="-609600"/>
            <a:r>
              <a:rPr lang="en-US" dirty="0" smtClean="0"/>
              <a:t>Each layer communicates only with adjacent layer</a:t>
            </a:r>
          </a:p>
          <a:p>
            <a:pPr marL="609600" indent="-609600"/>
            <a:r>
              <a:rPr lang="en-US" dirty="0" smtClean="0"/>
              <a:t>System calls might pass through many layers before completion</a:t>
            </a:r>
          </a:p>
          <a:p>
            <a:pPr marL="609600" indent="-609600"/>
            <a:r>
              <a:rPr lang="en-US" dirty="0" smtClean="0"/>
              <a:t>Drawback : Low </a:t>
            </a:r>
            <a:r>
              <a:rPr lang="en-US" smtClean="0"/>
              <a:t>application performance.</a:t>
            </a:r>
            <a:endParaRPr lang="en-US" dirty="0" smtClean="0"/>
          </a:p>
          <a:p>
            <a:pPr marL="609600" indent="-609600"/>
            <a:r>
              <a:rPr lang="en-US" dirty="0" smtClean="0"/>
              <a:t>E.g. Unix</a:t>
            </a:r>
          </a:p>
        </p:txBody>
      </p:sp>
    </p:spTree>
    <p:extLst>
      <p:ext uri="{BB962C8B-B14F-4D97-AF65-F5344CB8AC3E}">
        <p14:creationId xmlns:p14="http://schemas.microsoft.com/office/powerpoint/2010/main" val="19714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Layered Architecture</a:t>
            </a:r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6DC46D2B-87DA-40D4-BC98-E5C700EA301F}" type="slidenum">
              <a:rPr lang="en-US"/>
              <a:pPr/>
              <a:t>51</a:t>
            </a:fld>
            <a:endParaRPr lang="en-US"/>
          </a:p>
        </p:txBody>
      </p:sp>
      <p:pic>
        <p:nvPicPr>
          <p:cNvPr id="13316" name="Picture 2" descr="Fig 1-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5000"/>
            <a:ext cx="8410575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52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Microkernel System Structure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Microkernel </a:t>
            </a:r>
          </a:p>
          <a:p>
            <a:pPr lvl="1"/>
            <a:r>
              <a:rPr lang="en-US" dirty="0" smtClean="0"/>
              <a:t>provides only small number of services</a:t>
            </a:r>
          </a:p>
          <a:p>
            <a:pPr lvl="1"/>
            <a:r>
              <a:rPr lang="en-US" dirty="0" smtClean="0"/>
              <a:t>attempt </a:t>
            </a:r>
            <a:r>
              <a:rPr lang="en-US" dirty="0"/>
              <a:t>to keep kernel small and scalable</a:t>
            </a:r>
          </a:p>
          <a:p>
            <a:r>
              <a:rPr lang="en-US" altLang="en-US" dirty="0" smtClean="0"/>
              <a:t>Moves </a:t>
            </a:r>
            <a:r>
              <a:rPr lang="en-US" altLang="en-US" dirty="0" smtClean="0"/>
              <a:t>as much from the kernel into user space</a:t>
            </a:r>
          </a:p>
          <a:p>
            <a:r>
              <a:rPr lang="en-US" altLang="en-US" dirty="0" smtClean="0"/>
              <a:t>Mach </a:t>
            </a:r>
            <a:r>
              <a:rPr lang="en-US" altLang="en-US" dirty="0" smtClean="0"/>
              <a:t>is example </a:t>
            </a:r>
            <a:r>
              <a:rPr lang="en-US" altLang="en-US" dirty="0" smtClean="0"/>
              <a:t>of microkernel</a:t>
            </a:r>
          </a:p>
          <a:p>
            <a:pPr lvl="1"/>
            <a:r>
              <a:rPr lang="en-US" altLang="en-US" dirty="0" smtClean="0"/>
              <a:t>Mac OS X kernel (Darwin) partly based on Mach</a:t>
            </a:r>
          </a:p>
          <a:p>
            <a:r>
              <a:rPr lang="en-US" altLang="en-US" dirty="0" smtClean="0"/>
              <a:t>Communication takes place between user modules using message passing</a:t>
            </a:r>
          </a:p>
          <a:p>
            <a:r>
              <a:rPr lang="en-US" altLang="en-US" dirty="0" smtClean="0"/>
              <a:t>Benefits:</a:t>
            </a:r>
          </a:p>
          <a:p>
            <a:pPr lvl="1"/>
            <a:r>
              <a:rPr lang="en-US" altLang="en-US" dirty="0" smtClean="0"/>
              <a:t>Easier to extend a microkernel</a:t>
            </a:r>
          </a:p>
          <a:p>
            <a:pPr lvl="1"/>
            <a:r>
              <a:rPr lang="en-US" altLang="en-US" dirty="0" smtClean="0"/>
              <a:t>Easier to port the operating system to new architectures</a:t>
            </a:r>
          </a:p>
          <a:p>
            <a:pPr lvl="1"/>
            <a:r>
              <a:rPr lang="en-US" altLang="en-US" dirty="0" smtClean="0"/>
              <a:t>More reliable (less code is running in kernel mode)</a:t>
            </a:r>
          </a:p>
          <a:p>
            <a:pPr lvl="1"/>
            <a:r>
              <a:rPr lang="en-US" altLang="en-US" dirty="0" smtClean="0"/>
              <a:t>More secure</a:t>
            </a:r>
          </a:p>
          <a:p>
            <a:r>
              <a:rPr lang="en-US" altLang="en-US" dirty="0" smtClean="0"/>
              <a:t>Detriments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Performance overhead of user space to kernel space communication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Microkernel System Structure </a:t>
            </a:r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427912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Operating Systems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D91DF6D1-158B-418E-869A-53A1D434137A}" type="slidenum">
              <a:rPr lang="en-US"/>
              <a:pPr/>
              <a:t>54</a:t>
            </a:fld>
            <a:endParaRPr lang="en-US"/>
          </a:p>
        </p:txBody>
      </p:sp>
      <p:sp>
        <p:nvSpPr>
          <p:cNvPr id="1638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Network operating system</a:t>
            </a:r>
          </a:p>
          <a:p>
            <a:pPr lvl="1"/>
            <a:r>
              <a:rPr lang="en-US" dirty="0" smtClean="0"/>
              <a:t>Runs on one computer but allows its processes to access remote resources</a:t>
            </a:r>
          </a:p>
          <a:p>
            <a:endParaRPr lang="en-US" dirty="0" smtClean="0"/>
          </a:p>
          <a:p>
            <a:r>
              <a:rPr lang="en-US" dirty="0" smtClean="0"/>
              <a:t>Distributed operating system</a:t>
            </a:r>
          </a:p>
          <a:p>
            <a:pPr lvl="1"/>
            <a:r>
              <a:rPr lang="en-US" dirty="0" smtClean="0"/>
              <a:t>Single OS manages resources on more than one computer	</a:t>
            </a:r>
          </a:p>
        </p:txBody>
      </p:sp>
    </p:spTree>
    <p:extLst>
      <p:ext uri="{BB962C8B-B14F-4D97-AF65-F5344CB8AC3E}">
        <p14:creationId xmlns:p14="http://schemas.microsoft.com/office/powerpoint/2010/main" val="39398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Operating Systems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F3BFB346-7530-4BF4-A35D-299658C6385F}" type="slidenum">
              <a:rPr lang="en-US"/>
              <a:pPr/>
              <a:t>55</a:t>
            </a:fld>
            <a:endParaRPr lang="en-US"/>
          </a:p>
        </p:txBody>
      </p:sp>
      <p:pic>
        <p:nvPicPr>
          <p:cNvPr id="17412" name="Picture 2" descr="Fig 1-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553200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4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Kernel Architecture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01EDE7C2-DB0A-4A02-9761-4275148CC333}" type="slidenum">
              <a:rPr lang="en-US"/>
              <a:pPr/>
              <a:t>56</a:t>
            </a:fld>
            <a:endParaRPr lang="en-US"/>
          </a:p>
        </p:txBody>
      </p:sp>
      <p:sp>
        <p:nvSpPr>
          <p:cNvPr id="1843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Monolithic kernel:</a:t>
            </a:r>
          </a:p>
          <a:p>
            <a:pPr>
              <a:buFontTx/>
              <a:buNone/>
            </a:pPr>
            <a:r>
              <a:rPr lang="en-US" smtClean="0"/>
              <a:t>	Contains modular components</a:t>
            </a:r>
          </a:p>
          <a:p>
            <a:pPr lvl="1"/>
            <a:r>
              <a:rPr lang="en-US" smtClean="0"/>
              <a:t>Process management</a:t>
            </a:r>
          </a:p>
          <a:p>
            <a:pPr lvl="1"/>
            <a:r>
              <a:rPr lang="en-US" smtClean="0"/>
              <a:t>Interprocess communication</a:t>
            </a:r>
          </a:p>
          <a:p>
            <a:pPr lvl="1"/>
            <a:r>
              <a:rPr lang="en-US" smtClean="0"/>
              <a:t>Memory management</a:t>
            </a:r>
          </a:p>
          <a:p>
            <a:pPr lvl="1"/>
            <a:r>
              <a:rPr lang="en-US" smtClean="0"/>
              <a:t>File system management</a:t>
            </a:r>
          </a:p>
          <a:p>
            <a:pPr lvl="2"/>
            <a:r>
              <a:rPr lang="en-US" smtClean="0"/>
              <a:t>VFS: provides a single file system interface</a:t>
            </a:r>
          </a:p>
          <a:p>
            <a:pPr lvl="1"/>
            <a:r>
              <a:rPr lang="en-US" smtClean="0"/>
              <a:t>I/O management</a:t>
            </a:r>
          </a:p>
          <a:p>
            <a:pPr lvl="1"/>
            <a:r>
              <a:rPr lang="en-US" smtClean="0"/>
              <a:t>Networking</a:t>
            </a:r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5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Linux Kernel Architecture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fld id="{D10531A8-FCF6-4BE2-B853-F1F01C1368A9}" type="slidenum">
              <a:rPr lang="en-US"/>
              <a:pPr/>
              <a:t>57</a:t>
            </a:fld>
            <a:endParaRPr lang="en-US"/>
          </a:p>
        </p:txBody>
      </p:sp>
      <p:pic>
        <p:nvPicPr>
          <p:cNvPr id="19461" name="Picture 4" descr="Fig 20-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20871" y="1600199"/>
            <a:ext cx="6208729" cy="5229927"/>
          </a:xfrm>
          <a:noFill/>
        </p:spPr>
      </p:pic>
    </p:spTree>
    <p:extLst>
      <p:ext uri="{BB962C8B-B14F-4D97-AF65-F5344CB8AC3E}">
        <p14:creationId xmlns:p14="http://schemas.microsoft.com/office/powerpoint/2010/main" val="8442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 of Modern OS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Characteristics of Modern Operating Systems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Microkernel architecture</a:t>
            </a:r>
          </a:p>
          <a:p>
            <a:pPr lvl="1"/>
            <a:r>
              <a:rPr lang="en-US" smtClean="0"/>
              <a:t>assigns only a few essential functions to the kernel</a:t>
            </a:r>
          </a:p>
          <a:p>
            <a:pPr lvl="2"/>
            <a:r>
              <a:rPr lang="en-US" smtClean="0"/>
              <a:t>address space</a:t>
            </a:r>
          </a:p>
          <a:p>
            <a:pPr lvl="2"/>
            <a:r>
              <a:rPr lang="en-US" smtClean="0"/>
              <a:t>interprocess communication (IPC)</a:t>
            </a:r>
          </a:p>
          <a:p>
            <a:pPr lvl="2"/>
            <a:r>
              <a:rPr lang="en-US" smtClean="0"/>
              <a:t>basic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Layers and Views of Computer </a:t>
            </a:r>
            <a:r>
              <a:rPr lang="en-US" dirty="0"/>
              <a:t>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289" y="1712009"/>
            <a:ext cx="5458776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44393" y="6161649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Layers and Views of a Computer System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Characteristics of Modern Operating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Multithreading</a:t>
            </a:r>
          </a:p>
          <a:p>
            <a:pPr lvl="1"/>
            <a:r>
              <a:rPr lang="en-US" smtClean="0"/>
              <a:t>process is divided into threads that can run simultaneously</a:t>
            </a:r>
          </a:p>
          <a:p>
            <a:r>
              <a:rPr lang="en-US" smtClean="0"/>
              <a:t>Thread</a:t>
            </a:r>
          </a:p>
          <a:p>
            <a:pPr lvl="1"/>
            <a:r>
              <a:rPr lang="en-US" smtClean="0"/>
              <a:t>dispatchable unit of work</a:t>
            </a:r>
          </a:p>
          <a:p>
            <a:pPr lvl="1"/>
            <a:r>
              <a:rPr lang="en-US" smtClean="0"/>
              <a:t>executes sequentially and is interruptable</a:t>
            </a:r>
          </a:p>
          <a:p>
            <a:r>
              <a:rPr lang="en-US" smtClean="0"/>
              <a:t>Process is a collection of one or more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Characteristics of Modern Operating Systems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Symmetric multiprocessing</a:t>
            </a:r>
          </a:p>
          <a:p>
            <a:pPr lvl="1"/>
            <a:r>
              <a:rPr lang="en-US" smtClean="0"/>
              <a:t>there are multiple processors</a:t>
            </a:r>
          </a:p>
          <a:p>
            <a:pPr lvl="1"/>
            <a:r>
              <a:rPr lang="en-US" smtClean="0"/>
              <a:t>these processors share same main memory and I/O facilities</a:t>
            </a:r>
          </a:p>
          <a:p>
            <a:pPr lvl="1"/>
            <a:r>
              <a:rPr lang="en-US" smtClean="0"/>
              <a:t>All processors can perform the same functions</a:t>
            </a:r>
            <a:br>
              <a:rPr lang="en-US" smtClean="0"/>
            </a:b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Characteristics of Modern Operating Systems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Distributed operating systems</a:t>
            </a:r>
          </a:p>
          <a:p>
            <a:pPr lvl="1"/>
            <a:r>
              <a:rPr lang="en-US" smtClean="0"/>
              <a:t>provides the illusion of a single main memory and single secondary memory space</a:t>
            </a:r>
          </a:p>
          <a:p>
            <a:pPr lvl="1"/>
            <a:r>
              <a:rPr lang="en-US" smtClean="0"/>
              <a:t>used for distributed file system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Characteristics of Modern Operating Systems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Object-oriented design</a:t>
            </a:r>
          </a:p>
          <a:p>
            <a:pPr lvl="1"/>
            <a:r>
              <a:rPr lang="en-US" smtClean="0"/>
              <a:t>used for adding modular extensions to a small kernel</a:t>
            </a:r>
          </a:p>
          <a:p>
            <a:pPr lvl="1"/>
            <a:r>
              <a:rPr lang="en-US" smtClean="0"/>
              <a:t>enables programmers to customize an operating system without disrupting system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 Mode</a:t>
            </a:r>
          </a:p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Modes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Mode of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Also referred as System Mode.</a:t>
            </a:r>
          </a:p>
          <a:p>
            <a:pPr algn="just"/>
            <a:r>
              <a:rPr lang="en-US" dirty="0" smtClean="0"/>
              <a:t>In Kernel mode, the executing code has complete and unrestricted access to the underlying hardware. </a:t>
            </a:r>
          </a:p>
          <a:p>
            <a:pPr algn="just"/>
            <a:r>
              <a:rPr lang="en-US" dirty="0" smtClean="0"/>
              <a:t>It can execute any CPU instruction and reference any memory address. </a:t>
            </a:r>
          </a:p>
          <a:p>
            <a:pPr algn="just"/>
            <a:r>
              <a:rPr lang="en-US" dirty="0" smtClean="0"/>
              <a:t>Kernel mode is generally reserved for the lowest-level, most trusted functions of the operating system. </a:t>
            </a:r>
          </a:p>
          <a:p>
            <a:pPr algn="just"/>
            <a:r>
              <a:rPr lang="en-US" dirty="0" smtClean="0"/>
              <a:t>Supported by Hardware Designs</a:t>
            </a:r>
          </a:p>
          <a:p>
            <a:pPr algn="just"/>
            <a:r>
              <a:rPr lang="en-US" dirty="0" smtClean="0"/>
              <a:t>Crashes in kernel mode are catastrophic.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 of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executing code has no ability to directly access hardware or reference memory. </a:t>
            </a:r>
          </a:p>
          <a:p>
            <a:pPr algn="just"/>
            <a:r>
              <a:rPr lang="en-US" dirty="0" smtClean="0"/>
              <a:t>Code running in user mode must delegate to system APIs to access hardware or memory. </a:t>
            </a:r>
          </a:p>
          <a:p>
            <a:pPr algn="just"/>
            <a:r>
              <a:rPr lang="en-US" dirty="0" smtClean="0"/>
              <a:t>Due to the protection afforded by this sort of isolation, crashes in user mode are always recoverable. </a:t>
            </a:r>
          </a:p>
          <a:p>
            <a:pPr algn="just"/>
            <a:r>
              <a:rPr lang="en-US" dirty="0" smtClean="0"/>
              <a:t>Most of the user applications run in this mode.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Extra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Achievements of Modern OS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Information protection and security</a:t>
            </a:r>
          </a:p>
          <a:p>
            <a:r>
              <a:rPr lang="en-US" dirty="0" smtClean="0"/>
              <a:t>Scheduling and resource management</a:t>
            </a:r>
          </a:p>
          <a:p>
            <a:r>
              <a:rPr lang="en-US" dirty="0" smtClean="0"/>
              <a:t>System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 program in execution</a:t>
            </a:r>
          </a:p>
          <a:p>
            <a:pPr>
              <a:lnSpc>
                <a:spcPct val="90000"/>
              </a:lnSpc>
            </a:pPr>
            <a:r>
              <a:rPr lang="en-US" smtClean="0"/>
              <a:t>An instance of a program running on a computer</a:t>
            </a:r>
          </a:p>
          <a:p>
            <a:pPr>
              <a:lnSpc>
                <a:spcPct val="90000"/>
              </a:lnSpc>
            </a:pPr>
            <a:r>
              <a:rPr lang="en-US" smtClean="0"/>
              <a:t>The entity that can be assigned to and executed on a processor</a:t>
            </a:r>
          </a:p>
          <a:p>
            <a:pPr>
              <a:lnSpc>
                <a:spcPct val="90000"/>
              </a:lnSpc>
            </a:pPr>
            <a:r>
              <a:rPr lang="en-US" smtClean="0"/>
              <a:t>A unit of activity characterized by a single sequential thread of execution, a current state, and an associated set of system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Operating System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C592886-E571-45D5-8B56-343DC94F8FA6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OS is a </a:t>
            </a:r>
            <a:r>
              <a:rPr lang="en-US" b="1" dirty="0" smtClean="0">
                <a:solidFill>
                  <a:srgbClr val="3366FF"/>
                </a:solidFill>
              </a:rPr>
              <a:t>resource allocator</a:t>
            </a:r>
          </a:p>
          <a:p>
            <a:pPr lvl="1"/>
            <a:r>
              <a:rPr lang="en-US" dirty="0" smtClean="0"/>
              <a:t>Manages all resources</a:t>
            </a:r>
          </a:p>
          <a:p>
            <a:pPr lvl="1"/>
            <a:r>
              <a:rPr lang="en-US" dirty="0" smtClean="0"/>
              <a:t>Decides between conflicting requests for efficient and fair resource use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OS is a </a:t>
            </a:r>
            <a:r>
              <a:rPr lang="en-US" b="1" dirty="0" smtClean="0">
                <a:solidFill>
                  <a:srgbClr val="3366FF"/>
                </a:solidFill>
              </a:rPr>
              <a:t>control program</a:t>
            </a:r>
          </a:p>
          <a:p>
            <a:pPr lvl="1"/>
            <a:r>
              <a:rPr lang="en-US" dirty="0" smtClean="0"/>
              <a:t>Controls execution of programs to prevent errors and improper use of the computer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Difficulties with Designing </a:t>
            </a:r>
            <a:br>
              <a:rPr lang="en-US" smtClean="0"/>
            </a:br>
            <a:r>
              <a:rPr lang="en-US" smtClean="0"/>
              <a:t>System Software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Improper synchronization</a:t>
            </a:r>
          </a:p>
          <a:p>
            <a:pPr lvl="1"/>
            <a:r>
              <a:rPr lang="en-US" smtClean="0"/>
              <a:t>ensure a process waiting for an I/O device receives the signal</a:t>
            </a:r>
          </a:p>
          <a:p>
            <a:r>
              <a:rPr lang="en-US" smtClean="0"/>
              <a:t>Failed mutual exclusion</a:t>
            </a:r>
          </a:p>
          <a:p>
            <a:r>
              <a:rPr lang="en-US" smtClean="0"/>
              <a:t>Nondeterminate program operation</a:t>
            </a:r>
          </a:p>
          <a:p>
            <a:pPr lvl="1"/>
            <a:r>
              <a:rPr lang="en-US" smtClean="0"/>
              <a:t>program should only depend on input to it, not relying on common memory areas</a:t>
            </a:r>
          </a:p>
          <a:p>
            <a:r>
              <a:rPr lang="en-US" smtClean="0"/>
              <a:t>Deadlocks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Consists of three components</a:t>
            </a:r>
          </a:p>
          <a:p>
            <a:pPr lvl="1"/>
            <a:r>
              <a:rPr lang="en-US" smtClean="0"/>
              <a:t>An executable program</a:t>
            </a:r>
          </a:p>
          <a:p>
            <a:pPr lvl="1"/>
            <a:r>
              <a:rPr lang="en-US" smtClean="0"/>
              <a:t>Associated data needed by the program</a:t>
            </a:r>
          </a:p>
          <a:p>
            <a:pPr lvl="1"/>
            <a:r>
              <a:rPr lang="en-US" smtClean="0"/>
              <a:t>Execution context of the program</a:t>
            </a:r>
          </a:p>
          <a:p>
            <a:pPr lvl="2"/>
            <a:r>
              <a:rPr lang="en-US" smtClean="0"/>
              <a:t>All information the operating system needs to manage the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228600"/>
            <a:ext cx="8153400" cy="990600"/>
          </a:xfrm>
        </p:spPr>
        <p:txBody>
          <a:bodyPr/>
          <a:lstStyle/>
          <a:p>
            <a:r>
              <a:rPr lang="en-US" smtClean="0"/>
              <a:t>Process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457200"/>
            <a:ext cx="4953000" cy="606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35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Management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302752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 isolation</a:t>
            </a:r>
          </a:p>
          <a:p>
            <a:pPr lvl="1"/>
            <a:r>
              <a:rPr lang="en-US" dirty="0" smtClean="0"/>
              <a:t>Deny interference</a:t>
            </a:r>
          </a:p>
          <a:p>
            <a:r>
              <a:rPr lang="en-US" dirty="0" smtClean="0"/>
              <a:t>Automatic allocation and management</a:t>
            </a:r>
          </a:p>
          <a:p>
            <a:pPr lvl="1"/>
            <a:r>
              <a:rPr lang="en-US" dirty="0" smtClean="0"/>
              <a:t>Dynamic and efficient memory allocation</a:t>
            </a:r>
          </a:p>
          <a:p>
            <a:pPr lvl="1"/>
            <a:r>
              <a:rPr lang="en-US" dirty="0" smtClean="0"/>
              <a:t>Transparent to programmer</a:t>
            </a:r>
          </a:p>
          <a:p>
            <a:r>
              <a:rPr lang="en-US" dirty="0" smtClean="0"/>
              <a:t>Support for modular programming</a:t>
            </a:r>
          </a:p>
          <a:p>
            <a:r>
              <a:rPr lang="en-US" dirty="0" smtClean="0"/>
              <a:t>Protection and access control</a:t>
            </a:r>
          </a:p>
          <a:p>
            <a:pPr lvl="1"/>
            <a:r>
              <a:rPr lang="en-US" dirty="0" smtClean="0"/>
              <a:t>OS must allow access of portions of memory, to various users in various ways.</a:t>
            </a:r>
          </a:p>
          <a:p>
            <a:r>
              <a:rPr lang="en-US" dirty="0" smtClean="0"/>
              <a:t>Long-term storage</a:t>
            </a:r>
          </a:p>
          <a:p>
            <a:pPr lvl="1"/>
            <a:r>
              <a:rPr lang="en-US" dirty="0" smtClean="0"/>
              <a:t>Keeping processes in memory even when the system is down.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Memory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programmers to address memory from a logical point of view</a:t>
            </a:r>
          </a:p>
          <a:p>
            <a:r>
              <a:rPr lang="en-US" dirty="0" smtClean="0"/>
              <a:t>While one process is written out to secondary store and the successor process read in there in no hiatus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Implements long-term store</a:t>
            </a:r>
          </a:p>
          <a:p>
            <a:r>
              <a:rPr lang="en-US" dirty="0" smtClean="0"/>
              <a:t>Information stored in named objects called files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Allows process to be comprised of a number of fixed-size blocks, called pages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Virtual address is a page number and an offset within the page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Each page may be located any where in main memory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OS provides mapping between virtual address and real address (or physical address) in main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026" name="Picture 2" descr="C:\Users\Test\Desktop\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0"/>
            <a:ext cx="5334000" cy="65419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0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Memory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133600"/>
            <a:ext cx="70008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33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Information Protection and Security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Access control</a:t>
            </a:r>
          </a:p>
          <a:p>
            <a:pPr lvl="1"/>
            <a:r>
              <a:rPr lang="en-US" smtClean="0"/>
              <a:t>regulate user access to the system</a:t>
            </a:r>
          </a:p>
          <a:p>
            <a:r>
              <a:rPr lang="en-US" smtClean="0"/>
              <a:t>Information flow control</a:t>
            </a:r>
          </a:p>
          <a:p>
            <a:pPr lvl="1"/>
            <a:r>
              <a:rPr lang="en-US" smtClean="0"/>
              <a:t>regulate flow of data within the system and its delivery to users</a:t>
            </a:r>
          </a:p>
          <a:p>
            <a:r>
              <a:rPr lang="en-US" smtClean="0"/>
              <a:t>Certification</a:t>
            </a:r>
          </a:p>
          <a:p>
            <a:pPr lvl="1"/>
            <a:r>
              <a:rPr lang="en-US" smtClean="0"/>
              <a:t>proving that access and flow control perform according to specifications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Operating System Definition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C592886-E571-45D5-8B56-343DC94F8FA6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No universally accepted definition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“Everything a vendor ships when you order an operating system” is good approximation</a:t>
            </a:r>
          </a:p>
          <a:p>
            <a:pPr lvl="1" algn="just"/>
            <a:r>
              <a:rPr lang="en-US" dirty="0" smtClean="0"/>
              <a:t>But varies wildly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“The one program running at all times on the computer” is the </a:t>
            </a:r>
            <a:r>
              <a:rPr lang="en-US" b="1" dirty="0" smtClean="0">
                <a:solidFill>
                  <a:srgbClr val="3366FF"/>
                </a:solidFill>
              </a:rPr>
              <a:t>kernel</a:t>
            </a:r>
            <a:r>
              <a:rPr lang="en-US" dirty="0" smtClean="0"/>
              <a:t>.</a:t>
            </a:r>
            <a:r>
              <a:rPr lang="en-US" b="1" dirty="0" smtClean="0"/>
              <a:t>  </a:t>
            </a:r>
          </a:p>
          <a:p>
            <a:pPr lvl="1" algn="just"/>
            <a:r>
              <a:rPr lang="en-US" dirty="0" smtClean="0"/>
              <a:t>Everything else is either a system program or an application program.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Scheduling and Resource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Fairness</a:t>
            </a:r>
          </a:p>
          <a:p>
            <a:pPr lvl="1"/>
            <a:r>
              <a:rPr lang="en-US" dirty="0" smtClean="0"/>
              <a:t>give equal and fair access to all processes</a:t>
            </a:r>
          </a:p>
          <a:p>
            <a:r>
              <a:rPr lang="en-US" dirty="0" smtClean="0"/>
              <a:t>Differential responsiveness</a:t>
            </a:r>
          </a:p>
          <a:p>
            <a:pPr lvl="1"/>
            <a:r>
              <a:rPr lang="en-US" dirty="0" smtClean="0"/>
              <a:t>discriminate between different classes of jobs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maximize throughput, minimize response time, and accommodate as many uses as possible</a:t>
            </a:r>
          </a:p>
        </p:txBody>
      </p:sp>
    </p:spTree>
    <p:extLst>
      <p:ext uri="{BB962C8B-B14F-4D97-AF65-F5344CB8AC3E}">
        <p14:creationId xmlns:p14="http://schemas.microsoft.com/office/powerpoint/2010/main" val="25217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Elements of Operating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46258"/>
            <a:ext cx="6934200" cy="531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19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Structure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View the system as a series of levels</a:t>
            </a:r>
          </a:p>
          <a:p>
            <a:r>
              <a:rPr lang="en-US" smtClean="0"/>
              <a:t>Each level performs a related subset of functions</a:t>
            </a:r>
          </a:p>
          <a:p>
            <a:r>
              <a:rPr lang="en-US" smtClean="0"/>
              <a:t>Each level relies on the next lower level to perform more primitive functions</a:t>
            </a:r>
          </a:p>
          <a:p>
            <a:r>
              <a:rPr lang="en-US" smtClean="0"/>
              <a:t>This decomposes a problem into a number of more manageable subproblems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Operating System Design Hierarchy</a:t>
            </a:r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1295400" y="1677988"/>
            <a:ext cx="7848600" cy="448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Level	Name	Objects	Example Operations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13	Shell	User programming	Statements in shell language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environment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12	User processes	User processes	Quit, kill, suspend, resume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11	Directories	Directories	Create, destroy, attach, detach,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	search, list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10	Devices	External devices, such	Open, close,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as printer, displays	read, write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and keyboards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9	File system	Files	Create, destroy, open, close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	read, write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8	Communications	Pipes	Create, destroy, open. close,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 dirty="0"/>
              <a:t>			read, 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Operating System Design Hierarchy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374775" y="1841500"/>
            <a:ext cx="7769225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Level	Name	Objects	Example Operations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7	Virtual Memory	Segments, pages	Read, write, fetch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6	Local secondary	Blocks of data, device	Read, write, allocate, free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	store	channels</a:t>
            </a:r>
          </a:p>
          <a:p>
            <a:pPr defTabSz="903288">
              <a:spcBef>
                <a:spcPct val="50000"/>
              </a:spcBef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5	Primitive processes	Primitive process,	Suspend, resume, wait, signal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		semaphores, ready</a:t>
            </a:r>
          </a:p>
          <a:p>
            <a:pPr defTabSz="903288">
              <a:tabLst>
                <a:tab pos="682625" algn="l"/>
                <a:tab pos="2633663" algn="l"/>
                <a:tab pos="4797425" algn="l"/>
              </a:tabLst>
            </a:pPr>
            <a:r>
              <a:rPr lang="en-US" sz="1800"/>
              <a:t>		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5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Operating System Design Hierarchy</a:t>
            </a:r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1374775" y="1601788"/>
            <a:ext cx="7769225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marL="457200" indent="-457200" defTabSz="903288">
              <a:spcBef>
                <a:spcPct val="50000"/>
              </a:spcBef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Level	Name	Objects	Example Operations</a:t>
            </a:r>
          </a:p>
          <a:p>
            <a:pPr marL="457200" indent="-457200" defTabSz="903288">
              <a:spcBef>
                <a:spcPct val="50000"/>
              </a:spcBef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4	Interrupts	Interrupt-handling	Invoke, mask, unmask, retry</a:t>
            </a:r>
          </a:p>
          <a:p>
            <a:pPr marL="457200" indent="-457200" defTabSz="903288"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		programs</a:t>
            </a:r>
          </a:p>
          <a:p>
            <a:pPr marL="457200" indent="-457200" defTabSz="903288">
              <a:spcBef>
                <a:spcPct val="50000"/>
              </a:spcBef>
              <a:buFontTx/>
              <a:buAutoNum type="arabicPlain" startAt="3"/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Procedures	Procedures, call stack, 	Mark stack, call, return</a:t>
            </a:r>
          </a:p>
          <a:p>
            <a:pPr marL="457200" indent="-457200" defTabSz="903288"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			display</a:t>
            </a:r>
          </a:p>
          <a:p>
            <a:pPr marL="457200" indent="-457200" defTabSz="903288">
              <a:spcBef>
                <a:spcPct val="50000"/>
              </a:spcBef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2	Instruction Set	Evaluation stack, micro-	Load, store, add, subtract</a:t>
            </a:r>
          </a:p>
          <a:p>
            <a:pPr marL="457200" indent="-457200" defTabSz="903288"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			program interpreter,	branch</a:t>
            </a:r>
          </a:p>
          <a:p>
            <a:pPr marL="457200" indent="-457200" defTabSz="903288"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			scalar and array data</a:t>
            </a:r>
          </a:p>
          <a:p>
            <a:pPr marL="457200" indent="-457200" defTabSz="903288">
              <a:spcBef>
                <a:spcPct val="50000"/>
              </a:spcBef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1	Electronic circuits	Registers, gates, buses,	Clear, transfer, activate,</a:t>
            </a:r>
          </a:p>
          <a:p>
            <a:pPr marL="457200" indent="-457200" defTabSz="903288">
              <a:tabLst>
                <a:tab pos="682625" algn="l"/>
                <a:tab pos="2633663" algn="l"/>
                <a:tab pos="5024438" algn="l"/>
              </a:tabLst>
            </a:pPr>
            <a:r>
              <a:rPr lang="en-US" sz="1800"/>
              <a:t>			etc.	complement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Computer Startup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C592886-E571-45D5-8B56-343DC94F8FA6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bootstrap program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is loaded at power-up or reboot</a:t>
            </a:r>
          </a:p>
          <a:p>
            <a:pPr lvl="1"/>
            <a:r>
              <a:rPr lang="en-US" smtClean="0"/>
              <a:t>Typically stored in ROM or EPROM, generally known as </a:t>
            </a:r>
            <a:r>
              <a:rPr lang="en-US" b="1" smtClean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smtClean="0"/>
              <a:t>Initializes all aspects of system</a:t>
            </a:r>
          </a:p>
          <a:p>
            <a:pPr lvl="1"/>
            <a:r>
              <a:rPr lang="en-US" smtClean="0"/>
              <a:t>Loads operating system kernel and starts execution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278</TotalTime>
  <Words>2636</Words>
  <Application>Microsoft Office PowerPoint</Application>
  <PresentationFormat>On-screen Show (4:3)</PresentationFormat>
  <Paragraphs>554</Paragraphs>
  <Slides>85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MS PGothic</vt:lpstr>
      <vt:lpstr>Calibri</vt:lpstr>
      <vt:lpstr>HGPｺﾞｼｯｸE</vt:lpstr>
      <vt:lpstr>Times New Roman</vt:lpstr>
      <vt:lpstr>Tw Cen MT</vt:lpstr>
      <vt:lpstr>Wingdings</vt:lpstr>
      <vt:lpstr>Wingdings 2</vt:lpstr>
      <vt:lpstr>Median</vt:lpstr>
      <vt:lpstr>Module 1</vt:lpstr>
      <vt:lpstr>Operating System</vt:lpstr>
      <vt:lpstr>Operating System Objectives</vt:lpstr>
      <vt:lpstr>Four Components of a Computer System</vt:lpstr>
      <vt:lpstr>Computer System Structure</vt:lpstr>
      <vt:lpstr>Layers and Views of Computer System</vt:lpstr>
      <vt:lpstr>Operating System Definition</vt:lpstr>
      <vt:lpstr>Operating System Definition (Cont.)</vt:lpstr>
      <vt:lpstr>Computer Startup</vt:lpstr>
      <vt:lpstr>Operating System</vt:lpstr>
      <vt:lpstr>OS Components and Functions</vt:lpstr>
      <vt:lpstr>Services Provided by the Operating System</vt:lpstr>
      <vt:lpstr>Services Provided by the Operating System</vt:lpstr>
      <vt:lpstr>Services Provided by the Operating System</vt:lpstr>
      <vt:lpstr>Interfaces</vt:lpstr>
      <vt:lpstr>User Operating System Interface - CLI</vt:lpstr>
      <vt:lpstr>Bourne Shell Command Interpreter</vt:lpstr>
      <vt:lpstr>User Operating System Interface - GUI</vt:lpstr>
      <vt:lpstr>Touchscreen Interfaces</vt:lpstr>
      <vt:lpstr>The Mac OS X GUI</vt:lpstr>
      <vt:lpstr>System Programs</vt:lpstr>
      <vt:lpstr>System Programs</vt:lpstr>
      <vt:lpstr>System Programs</vt:lpstr>
      <vt:lpstr>System Programs (Cont.)</vt:lpstr>
      <vt:lpstr>System Programs (Cont.)</vt:lpstr>
      <vt:lpstr>System Calls</vt:lpstr>
      <vt:lpstr>System Calls</vt:lpstr>
      <vt:lpstr>System Call</vt:lpstr>
      <vt:lpstr>System Call Categories</vt:lpstr>
      <vt:lpstr>System Call Categories</vt:lpstr>
      <vt:lpstr>System Call Categories</vt:lpstr>
      <vt:lpstr>System Call Categories</vt:lpstr>
      <vt:lpstr>OS Evolution</vt:lpstr>
      <vt:lpstr>Evolution of an Operating System</vt:lpstr>
      <vt:lpstr>Serial Processing</vt:lpstr>
      <vt:lpstr>Simple Batch Systems</vt:lpstr>
      <vt:lpstr>Simple Batch Systems</vt:lpstr>
      <vt:lpstr>Uniprogramming</vt:lpstr>
      <vt:lpstr>Multiprogramming</vt:lpstr>
      <vt:lpstr>Multiprogramming</vt:lpstr>
      <vt:lpstr>Time Sharing</vt:lpstr>
      <vt:lpstr>OS Architecture</vt:lpstr>
      <vt:lpstr>Operating Systems Architectures (Kernel Architectures)</vt:lpstr>
      <vt:lpstr>Kernel</vt:lpstr>
      <vt:lpstr>Kernel</vt:lpstr>
      <vt:lpstr>Kernel (Different Representations)</vt:lpstr>
      <vt:lpstr>Kernel Architectures</vt:lpstr>
      <vt:lpstr>Monolithic Architecture</vt:lpstr>
      <vt:lpstr>Monolithic Architecture</vt:lpstr>
      <vt:lpstr>Layered Architecture</vt:lpstr>
      <vt:lpstr>Layered Architecture</vt:lpstr>
      <vt:lpstr>Microkernel System Structure </vt:lpstr>
      <vt:lpstr>Microkernel System Structure </vt:lpstr>
      <vt:lpstr>Distributed Operating Systems</vt:lpstr>
      <vt:lpstr>Distributed Operating Systems</vt:lpstr>
      <vt:lpstr>Linux Kernel Architecture</vt:lpstr>
      <vt:lpstr>Linux Kernel Architecture</vt:lpstr>
      <vt:lpstr>Characteristics of Modern OS</vt:lpstr>
      <vt:lpstr>Characteristics of Modern Operating Systems</vt:lpstr>
      <vt:lpstr>Characteristics of Modern Operating Systems</vt:lpstr>
      <vt:lpstr>Characteristics of Modern Operating Systems</vt:lpstr>
      <vt:lpstr>Characteristics of Modern Operating Systems</vt:lpstr>
      <vt:lpstr>Characteristics of Modern Operating Systems</vt:lpstr>
      <vt:lpstr>Operation Modes</vt:lpstr>
      <vt:lpstr>Kernel Mode of Operation</vt:lpstr>
      <vt:lpstr>User Mode of Operation</vt:lpstr>
      <vt:lpstr>Extra</vt:lpstr>
      <vt:lpstr>Major Achievements of Modern OS</vt:lpstr>
      <vt:lpstr>Processes</vt:lpstr>
      <vt:lpstr>Difficulties with Designing  System Software</vt:lpstr>
      <vt:lpstr>Process</vt:lpstr>
      <vt:lpstr>Process</vt:lpstr>
      <vt:lpstr>Memory Management</vt:lpstr>
      <vt:lpstr>Virtual Memory</vt:lpstr>
      <vt:lpstr>File System</vt:lpstr>
      <vt:lpstr>Paging</vt:lpstr>
      <vt:lpstr>PowerPoint Presentation</vt:lpstr>
      <vt:lpstr>Virtual Memory Addressing</vt:lpstr>
      <vt:lpstr>Information Protection and Security</vt:lpstr>
      <vt:lpstr>Scheduling and Resource Management</vt:lpstr>
      <vt:lpstr>Major Elements of Operating System</vt:lpstr>
      <vt:lpstr>System Structure</vt:lpstr>
      <vt:lpstr>Operating System Design Hierarchy</vt:lpstr>
      <vt:lpstr>Operating System Design Hierarchy</vt:lpstr>
      <vt:lpstr>Operating System Design Hierarchy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</dc:title>
  <dc:creator>Amit</dc:creator>
  <cp:lastModifiedBy>DELL</cp:lastModifiedBy>
  <cp:revision>55</cp:revision>
  <dcterms:created xsi:type="dcterms:W3CDTF">2006-08-16T00:00:00Z</dcterms:created>
  <dcterms:modified xsi:type="dcterms:W3CDTF">2021-03-05T09:32:00Z</dcterms:modified>
</cp:coreProperties>
</file>